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2"/>
  </p:notesMasterIdLst>
  <p:sldIdLst>
    <p:sldId id="359" r:id="rId3"/>
    <p:sldId id="373" r:id="rId4"/>
    <p:sldId id="348" r:id="rId5"/>
    <p:sldId id="374" r:id="rId6"/>
    <p:sldId id="375" r:id="rId7"/>
    <p:sldId id="376" r:id="rId8"/>
    <p:sldId id="361" r:id="rId9"/>
    <p:sldId id="377" r:id="rId10"/>
    <p:sldId id="3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7791" autoAdjust="0"/>
  </p:normalViewPr>
  <p:slideViewPr>
    <p:cSldViewPr snapToGrid="0">
      <p:cViewPr varScale="1">
        <p:scale>
          <a:sx n="124" d="100"/>
          <a:sy n="124" d="100"/>
        </p:scale>
        <p:origin x="39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DA5415-8BA0-4EE9-9D45-044C8A8E8BF8}"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820E1-E9CA-4BB1-B5E3-064E2ED21DEA}" type="slidenum">
              <a:rPr lang="en-US" smtClean="0"/>
              <a:t>‹#›</a:t>
            </a:fld>
            <a:endParaRPr lang="en-US"/>
          </a:p>
        </p:txBody>
      </p:sp>
    </p:spTree>
    <p:extLst>
      <p:ext uri="{BB962C8B-B14F-4D97-AF65-F5344CB8AC3E}">
        <p14:creationId xmlns:p14="http://schemas.microsoft.com/office/powerpoint/2010/main" val="233983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a:t>
            </a:r>
          </a:p>
          <a:p>
            <a:pPr marL="171450" indent="-171450">
              <a:buFont typeface="Arial" panose="020B0604020202020204" pitchFamily="34" charset="0"/>
              <a:buChar char="•"/>
            </a:pPr>
            <a:r>
              <a:rPr lang="en-US" dirty="0"/>
              <a:t>What are the program requirements? </a:t>
            </a:r>
          </a:p>
          <a:p>
            <a:pPr marL="171450" indent="-171450">
              <a:buFont typeface="Arial" panose="020B0604020202020204" pitchFamily="34" charset="0"/>
              <a:buChar char="•"/>
            </a:pPr>
            <a:r>
              <a:rPr lang="en-US" dirty="0"/>
              <a:t>Why is this a good location?</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feedback received by other committees. Additionally, provide an overview of the LUFPC’s motions made at Programming and Advanced Schematic Design. Provide the following information:</a:t>
            </a:r>
          </a:p>
          <a:p>
            <a:endParaRPr lang="en-US" dirty="0"/>
          </a:p>
          <a:p>
            <a:pPr marL="171450" indent="-171450">
              <a:buFont typeface="Arial" panose="020B0604020202020204" pitchFamily="34" charset="0"/>
              <a:buChar char="•"/>
            </a:pPr>
            <a:r>
              <a:rPr lang="en-US" dirty="0"/>
              <a:t>Date of the committee meeting</a:t>
            </a:r>
          </a:p>
          <a:p>
            <a:pPr marL="171450" indent="-171450">
              <a:buFont typeface="Arial" panose="020B0604020202020204" pitchFamily="34" charset="0"/>
              <a:buChar char="•"/>
            </a:pPr>
            <a:r>
              <a:rPr lang="en-US" dirty="0"/>
              <a:t>Main talking points</a:t>
            </a:r>
          </a:p>
          <a:p>
            <a:pPr marL="171450" indent="-171450">
              <a:buFont typeface="Arial" panose="020B0604020202020204" pitchFamily="34" charset="0"/>
              <a:buChar char="•"/>
            </a:pPr>
            <a:r>
              <a:rPr lang="en-US" dirty="0"/>
              <a:t>Motion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11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site plan. Highlight any modifications that may have been made since the Schematic Design phase. Answer questions such as:</a:t>
            </a:r>
          </a:p>
          <a:p>
            <a:endParaRPr lang="en-US" dirty="0"/>
          </a:p>
          <a:p>
            <a:pPr marL="171450" indent="-171450">
              <a:buFont typeface="Arial" panose="020B0604020202020204" pitchFamily="34" charset="0"/>
              <a:buChar char="•"/>
            </a:pPr>
            <a:r>
              <a:rPr lang="en-US" dirty="0"/>
              <a:t>How does the natural topography of the site influence the site design?</a:t>
            </a:r>
          </a:p>
          <a:p>
            <a:pPr marL="171450" indent="-171450">
              <a:buFont typeface="Arial" panose="020B0604020202020204" pitchFamily="34" charset="0"/>
              <a:buChar char="•"/>
            </a:pPr>
            <a:r>
              <a:rPr lang="en-US" b="0" dirty="0"/>
              <a:t>How will the site layout and building orientation be cohesive with surrounding areas and existing pedestrian connections?</a:t>
            </a:r>
          </a:p>
          <a:p>
            <a:pPr marL="171450" indent="-171450">
              <a:buFont typeface="Arial" panose="020B0604020202020204" pitchFamily="34" charset="0"/>
              <a:buChar char="•"/>
            </a:pPr>
            <a:r>
              <a:rPr lang="en-US" b="0" dirty="0"/>
              <a:t>What changes have been made since the previous committee review? Provide an explanation.</a:t>
            </a:r>
          </a:p>
          <a:p>
            <a:pPr marL="171450" indent="-171450">
              <a:buFont typeface="Arial" panose="020B0604020202020204" pitchFamily="34" charset="0"/>
              <a:buChar char="•"/>
            </a:pPr>
            <a:r>
              <a:rPr lang="en-US" b="0" dirty="0"/>
              <a:t>Are there any significant site impacts that the committee should be aware of?</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49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Use this slide to summarize the action taken by the Lakes, Vegetation &amp; Landscaping committee when reviewing the Landscape Plan for the project. </a:t>
            </a:r>
            <a:r>
              <a:rPr lang="en-US" dirty="0"/>
              <a:t>Only highlight the main points that the committee should be aware of (ex. a stormwater feature).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there are any significant changes to tree impacts since the schematic design approval, those can also briefly be summarized here.</a:t>
            </a:r>
          </a:p>
          <a:p>
            <a:endParaRPr lang="en-US" b="0" dirty="0"/>
          </a:p>
          <a:p>
            <a:endParaRPr lang="en-US" b="0" dirty="0"/>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324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general information about the building design, including building height, and highlight at a high level how the design ties into the surrounding context. The information provided should fall within the purview of the Campus Master Plan (Urban Design Element). </a:t>
            </a:r>
          </a:p>
          <a:p>
            <a:endParaRPr lang="en-US" dirty="0"/>
          </a:p>
          <a:p>
            <a:pPr marL="171450" indent="-171450">
              <a:buFont typeface="Arial" panose="020B0604020202020204" pitchFamily="34" charset="0"/>
              <a:buChar char="•"/>
            </a:pPr>
            <a:r>
              <a:rPr lang="en-US" dirty="0"/>
              <a:t>How does the new building or building addition relate to neighboring buildings? (Urban Design policy 1.2.5)</a:t>
            </a:r>
          </a:p>
          <a:p>
            <a:pPr marL="171450" indent="-171450">
              <a:buFont typeface="Arial" panose="020B0604020202020204" pitchFamily="34" charset="0"/>
              <a:buChar char="•"/>
            </a:pPr>
            <a:r>
              <a:rPr lang="en-US" dirty="0"/>
              <a:t>How does the project enhance the consistency of the campus fabric? </a:t>
            </a:r>
          </a:p>
          <a:p>
            <a:pPr marL="171450" indent="-171450">
              <a:buFont typeface="Arial" panose="020B0604020202020204" pitchFamily="34" charset="0"/>
              <a:buChar char="•"/>
            </a:pPr>
            <a:r>
              <a:rPr lang="en-US" dirty="0"/>
              <a:t>Does the project incorporate feedback received by the committee during the ASD phase?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*PROJECTS IN HISTORIC DISTRICT/HISTORIC IMPACT AREA and/or PROJECTS REHABILITATING A HISTORIC STRUCTURE</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How are the materials compatible with the neighboring buildings in color, scale and texture? *</a:t>
            </a:r>
          </a:p>
          <a:p>
            <a:pPr marL="171450" indent="-171450">
              <a:buFont typeface="Arial" panose="020B0604020202020204" pitchFamily="34" charset="0"/>
              <a:buChar char="•"/>
            </a:pPr>
            <a:r>
              <a:rPr lang="en-US" dirty="0"/>
              <a:t>What are the character defining features of the building subject to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significant changes will be made as part of the rehabilitation project?*</a:t>
            </a:r>
          </a:p>
          <a:p>
            <a:pPr marL="171450" indent="-171450">
              <a:buFont typeface="Arial" panose="020B0604020202020204" pitchFamily="34" charset="0"/>
              <a:buChar char="•"/>
            </a:pPr>
            <a:r>
              <a:rPr lang="en-US" dirty="0"/>
              <a:t>How does the building design incorporate feedback received from the PHB&amp;S committee during the programming phase?*</a:t>
            </a:r>
          </a:p>
          <a:p>
            <a:endParaRPr lang="en-US" b="1" dirty="0"/>
          </a:p>
        </p:txBody>
      </p:sp>
      <p:sp>
        <p:nvSpPr>
          <p:cNvPr id="4" name="Slide Number Placeholder 3"/>
          <p:cNvSpPr>
            <a:spLocks noGrp="1"/>
          </p:cNvSpPr>
          <p:nvPr>
            <p:ph type="sldNum" sz="quarter" idx="5"/>
          </p:nvPr>
        </p:nvSpPr>
        <p:spPr/>
        <p:txBody>
          <a:bodyPr/>
          <a:lstStyle/>
          <a:p>
            <a:fld id="{868EF2AF-BAFA-4256-97B2-8AFFF357D8B2}" type="slidenum">
              <a:rPr lang="en-US" smtClean="0"/>
              <a:t>7</a:t>
            </a:fld>
            <a:endParaRPr lang="en-US"/>
          </a:p>
        </p:txBody>
      </p:sp>
    </p:spTree>
    <p:extLst>
      <p:ext uri="{BB962C8B-B14F-4D97-AF65-F5344CB8AC3E}">
        <p14:creationId xmlns:p14="http://schemas.microsoft.com/office/powerpoint/2010/main" val="269843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general information about the building design, including building height, and highlight at a high level how the design ties into the surrounding context. The information provided should fall within the purview of the Campus Master Plan (Urban Design Element). </a:t>
            </a:r>
          </a:p>
          <a:p>
            <a:endParaRPr lang="en-US" dirty="0"/>
          </a:p>
          <a:p>
            <a:pPr marL="171450" indent="-171450">
              <a:buFont typeface="Arial" panose="020B0604020202020204" pitchFamily="34" charset="0"/>
              <a:buChar char="•"/>
            </a:pPr>
            <a:r>
              <a:rPr lang="en-US" dirty="0"/>
              <a:t>How does the new building or building addition relate to neighboring buildings? (Urban Design policy 1.2.5)</a:t>
            </a:r>
          </a:p>
          <a:p>
            <a:pPr marL="171450" indent="-171450">
              <a:buFont typeface="Arial" panose="020B0604020202020204" pitchFamily="34" charset="0"/>
              <a:buChar char="•"/>
            </a:pPr>
            <a:r>
              <a:rPr lang="en-US" dirty="0"/>
              <a:t>How does the project enhance the consistency of the campus fabric?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Does the project incorporate feedback received by the committee during the ASD phase?</a:t>
            </a:r>
          </a:p>
          <a:p>
            <a:pPr marL="0" indent="0">
              <a:buFont typeface="Arial" panose="020B0604020202020204" pitchFamily="34" charset="0"/>
              <a:buNone/>
            </a:pP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*PROJECTS IN HISTORIC DISTRICT/HISTORIC IMPACT AREA and/or PROJECTS REHABILITATING A HISTORIC STRUCTURE</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How are the materials compatible with the neighboring buildings in color, scale and texture? *</a:t>
            </a:r>
          </a:p>
          <a:p>
            <a:pPr marL="171450" indent="-171450">
              <a:buFont typeface="Arial" panose="020B0604020202020204" pitchFamily="34" charset="0"/>
              <a:buChar char="•"/>
            </a:pPr>
            <a:r>
              <a:rPr lang="en-US" dirty="0"/>
              <a:t>What are the character defining features of the building subject to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significant changes will be made as part of the rehabilitation project?*</a:t>
            </a:r>
          </a:p>
          <a:p>
            <a:pPr marL="171450" indent="-171450">
              <a:buFont typeface="Arial" panose="020B0604020202020204" pitchFamily="34" charset="0"/>
              <a:buChar char="•"/>
            </a:pPr>
            <a:r>
              <a:rPr lang="en-US" dirty="0"/>
              <a:t>How does the building design incorporate feedback received from the PHB&amp;S committee during the ASD phase?*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865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26081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2388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1612787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255102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18725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109125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237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17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611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6786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488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1016515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792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094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527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9315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179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1620655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26055506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502791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23759948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11335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16915391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970840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985487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2220278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40466132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3274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3067453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42802716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37560542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15044953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44115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56994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7991961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18410722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31274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554646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744341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4100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4881015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15110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3613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6479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2890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4457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12654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4458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theme" Target="../theme/theme2.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38093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710" r:id="rId25"/>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372057112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chrome-extension://efaidnbmnnnibpcajpcglclefindmkaj/https:/facilities.ufl.edu/wp-content/uploads/committees/lvl/treemitigationpolicy.pdf" TargetMode="External"/><Relationship Id="rId3" Type="http://schemas.openxmlformats.org/officeDocument/2006/relationships/hyperlink" Target="https://facilities.ufl.edu/campus-planning/campus-master-plan/" TargetMode="External"/><Relationship Id="rId7" Type="http://schemas.openxmlformats.org/officeDocument/2006/relationships/hyperlink" Target="https://facilities.ufl.edu/wp-content/uploads/plan/Appendix.D.pdf" TargetMode="External"/><Relationship Id="rId2" Type="http://schemas.openxmlformats.org/officeDocument/2006/relationships/notesSlide" Target="../notesSlides/notesSlide1.xml"/><Relationship Id="rId1" Type="http://schemas.openxmlformats.org/officeDocument/2006/relationships/slideLayout" Target="../slideLayouts/slideLayout46.xml"/><Relationship Id="rId6" Type="http://schemas.openxmlformats.org/officeDocument/2006/relationships/hyperlink" Target="https://facilities.ufl.edu/campus-planning/campus-master-plan/landscape-master-plan/" TargetMode="External"/><Relationship Id="rId5" Type="http://schemas.openxmlformats.org/officeDocument/2006/relationships/hyperlink" Target="https://facilities.ufl.edu/wp-content/uploads/forms/standards/UFDesignGuidelines.pdf" TargetMode="External"/><Relationship Id="rId4" Type="http://schemas.openxmlformats.org/officeDocument/2006/relationships/hyperlink" Target="https://facilities.ufl.edu/wp-content/uploads/2024/01/Committee-Orientation-LUFPC_Updated.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LUFPC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DESIGN DEVELOPMENT</a:t>
            </a:r>
          </a:p>
        </p:txBody>
      </p:sp>
    </p:spTree>
    <p:extLst>
      <p:ext uri="{BB962C8B-B14F-4D97-AF65-F5344CB8AC3E}">
        <p14:creationId xmlns:p14="http://schemas.microsoft.com/office/powerpoint/2010/main" val="417500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3362961"/>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sz="1800" dirty="0"/>
              <a:t>Use this template as a guide to build your presentation. Not all slides may be applicable to your project, and additional slides may still be needed.</a:t>
            </a:r>
            <a:br>
              <a:rPr lang="en-US" sz="1800" dirty="0"/>
            </a:br>
            <a:endParaRPr lang="en-US" sz="1800" dirty="0"/>
          </a:p>
          <a:p>
            <a:pPr marL="228600" indent="-219075">
              <a:buFont typeface="Arial" panose="020B0604020202020204" pitchFamily="34" charset="0"/>
              <a:buChar char="•"/>
            </a:pPr>
            <a:r>
              <a:rPr lang="en-US" sz="1800" dirty="0"/>
              <a:t>Read the suggestions in the ‘Notes’ section to help develop the content for each slide.</a:t>
            </a:r>
            <a:br>
              <a:rPr lang="en-US" sz="1800" dirty="0"/>
            </a:br>
            <a:endParaRPr lang="en-US" sz="1800" dirty="0"/>
          </a:p>
          <a:p>
            <a:pPr marL="228600" indent="-219075">
              <a:buFont typeface="Arial" panose="020B0604020202020204" pitchFamily="34" charset="0"/>
              <a:buChar char="•"/>
            </a:pPr>
            <a:r>
              <a:rPr lang="en-US" sz="1800" dirty="0"/>
              <a:t>During the </a:t>
            </a:r>
            <a:r>
              <a:rPr lang="en-US" sz="1800" dirty="0">
                <a:solidFill>
                  <a:srgbClr val="0020A5"/>
                </a:solidFill>
              </a:rPr>
              <a:t>Design Development </a:t>
            </a:r>
            <a:r>
              <a:rPr lang="en-US" sz="1800" dirty="0"/>
              <a:t>phase</a:t>
            </a:r>
            <a:r>
              <a:rPr lang="en-US" sz="1800" dirty="0">
                <a:solidFill>
                  <a:srgbClr val="0020A5"/>
                </a:solidFill>
              </a:rPr>
              <a:t> </a:t>
            </a:r>
            <a:r>
              <a:rPr lang="en-US" sz="1800" dirty="0"/>
              <a:t>of Major Projects, the committee is approving the </a:t>
            </a:r>
            <a:r>
              <a:rPr lang="en-US" sz="1800" b="1" dirty="0"/>
              <a:t>site plan </a:t>
            </a:r>
            <a:r>
              <a:rPr lang="en-US" sz="1800" dirty="0"/>
              <a:t>and </a:t>
            </a:r>
            <a:r>
              <a:rPr lang="en-US" sz="1800" b="1" dirty="0"/>
              <a:t>building design</a:t>
            </a:r>
            <a:r>
              <a:rPr lang="en-US" sz="1800" dirty="0"/>
              <a:t>, as well as reviewing for </a:t>
            </a:r>
            <a:r>
              <a:rPr lang="en-US" sz="1800" b="1" dirty="0"/>
              <a:t>compliance</a:t>
            </a:r>
            <a:r>
              <a:rPr lang="en-US" sz="1800" dirty="0"/>
              <a:t> with the </a:t>
            </a:r>
            <a:r>
              <a:rPr lang="en-US" sz="1800" b="1" dirty="0"/>
              <a:t>Campus Master Plan</a:t>
            </a:r>
            <a:r>
              <a:rPr lang="en-US" sz="1800" dirty="0"/>
              <a:t>.</a:t>
            </a:r>
            <a:br>
              <a:rPr lang="en-US" sz="1800" dirty="0"/>
            </a:br>
            <a:endParaRPr lang="en-US" sz="1800" dirty="0"/>
          </a:p>
          <a:p>
            <a:pPr marL="228600" indent="-219075">
              <a:buFont typeface="Arial" panose="020B0604020202020204" pitchFamily="34" charset="0"/>
              <a:buChar char="•"/>
            </a:pPr>
            <a:r>
              <a:rPr lang="en-US" sz="1800" dirty="0"/>
              <a:t>Throughout the template, refer the resources below to assist with answering questions:</a:t>
            </a:r>
            <a:br>
              <a:rPr lang="en-US" dirty="0"/>
            </a:br>
            <a:endParaRPr lang="en-US" dirty="0"/>
          </a:p>
          <a:p>
            <a:pPr marL="179388" lvl="4" indent="0">
              <a:buNone/>
            </a:pPr>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5D84657D-B438-7C98-CAC9-5A683364A0F6}"/>
              </a:ext>
            </a:extLst>
          </p:cNvPr>
          <p:cNvGraphicFramePr>
            <a:graphicFrameLocks noGrp="1"/>
          </p:cNvGraphicFramePr>
          <p:nvPr/>
        </p:nvGraphicFramePr>
        <p:xfrm>
          <a:off x="446267" y="5156175"/>
          <a:ext cx="8848204" cy="1112520"/>
        </p:xfrm>
        <a:graphic>
          <a:graphicData uri="http://schemas.openxmlformats.org/drawingml/2006/table">
            <a:tbl>
              <a:tblPr firstRow="1" bandRow="1">
                <a:tableStyleId>{5C22544A-7EE6-4342-B048-85BDC9FD1C3A}</a:tableStyleId>
              </a:tblPr>
              <a:tblGrid>
                <a:gridCol w="4424102">
                  <a:extLst>
                    <a:ext uri="{9D8B030D-6E8A-4147-A177-3AD203B41FA5}">
                      <a16:colId xmlns:a16="http://schemas.microsoft.com/office/drawing/2014/main" val="250796856"/>
                    </a:ext>
                  </a:extLst>
                </a:gridCol>
                <a:gridCol w="4424102">
                  <a:extLst>
                    <a:ext uri="{9D8B030D-6E8A-4147-A177-3AD203B41FA5}">
                      <a16:colId xmlns:a16="http://schemas.microsoft.com/office/drawing/2014/main" val="166814679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3">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4">
                            <a:extLst>
                              <a:ext uri="{A12FA001-AC4F-418D-AE19-62706E023703}">
                                <ahyp:hlinkClr xmlns:ahyp="http://schemas.microsoft.com/office/drawing/2018/hyperlinkcolor" val="tx"/>
                              </a:ext>
                            </a:extLst>
                          </a:hlinkClick>
                        </a:rPr>
                        <a:t>About the Land Use &amp; Facilities Planning Committee</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71547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5">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6">
                            <a:extLst>
                              <a:ext uri="{A12FA001-AC4F-418D-AE19-62706E023703}">
                                <ahyp:hlinkClr xmlns:ahyp="http://schemas.microsoft.com/office/drawing/2018/hyperlinkcolor" val="tx"/>
                              </a:ext>
                            </a:extLst>
                          </a:hlinkClick>
                        </a:rPr>
                        <a:t>Landscape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37605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7">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8">
                            <a:extLst>
                              <a:ext uri="{A12FA001-AC4F-418D-AE19-62706E023703}">
                                <ahyp:hlinkClr xmlns:ahyp="http://schemas.microsoft.com/office/drawing/2018/hyperlinkcolor" val="tx"/>
                              </a:ext>
                            </a:extLst>
                          </a:hlinkClick>
                        </a:rPr>
                        <a:t>Tree Mitigation Policy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389595"/>
                  </a:ext>
                </a:extLst>
              </a:tr>
            </a:tbl>
          </a:graphicData>
        </a:graphic>
      </p:graphicFrame>
    </p:spTree>
    <p:extLst>
      <p:ext uri="{BB962C8B-B14F-4D97-AF65-F5344CB8AC3E}">
        <p14:creationId xmlns:p14="http://schemas.microsoft.com/office/powerpoint/2010/main" val="180683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site was selected because..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Committee History</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375497"/>
            <a:ext cx="5827071" cy="3865563"/>
          </a:xfrm>
        </p:spPr>
        <p:txBody>
          <a:bodyPr/>
          <a:lstStyle/>
          <a:p>
            <a:pPr marL="228600" indent="-219075">
              <a:spcAft>
                <a:spcPts val="1000"/>
              </a:spcAft>
              <a:buFont typeface="Arial" panose="020B0604020202020204" pitchFamily="34" charset="0"/>
              <a:buChar char="•"/>
            </a:pPr>
            <a:r>
              <a:rPr lang="en-US" i="1" dirty="0"/>
              <a:t>Example</a:t>
            </a:r>
            <a:r>
              <a:rPr lang="en-US" dirty="0"/>
              <a:t>: </a:t>
            </a:r>
            <a:br>
              <a:rPr lang="en-US" dirty="0"/>
            </a:br>
            <a:br>
              <a:rPr lang="en-US" dirty="0"/>
            </a:br>
            <a:r>
              <a:rPr lang="en-US" dirty="0">
                <a:solidFill>
                  <a:srgbClr val="FA4616"/>
                </a:solidFill>
              </a:rPr>
              <a:t>Lakes, Vegetation &amp; Landscaping Committee </a:t>
            </a:r>
            <a:br>
              <a:rPr lang="en-US" dirty="0"/>
            </a:br>
            <a:br>
              <a:rPr lang="en-US" dirty="0"/>
            </a:br>
            <a:r>
              <a:rPr lang="en-US" sz="1800" dirty="0"/>
              <a:t>Programming: MM/DD/YY</a:t>
            </a:r>
            <a:br>
              <a:rPr lang="en-US" sz="1800" dirty="0"/>
            </a:br>
            <a:r>
              <a:rPr lang="en-US" sz="1800" dirty="0"/>
              <a:t>Schematic Design: MM/DD/YY</a:t>
            </a:r>
            <a:br>
              <a:rPr lang="en-US" sz="1800" dirty="0"/>
            </a:br>
            <a:r>
              <a:rPr lang="en-US" sz="1800" dirty="0"/>
              <a:t>Design Development: MM/DD/YY</a:t>
            </a:r>
          </a:p>
          <a:p>
            <a:pPr marL="398463" lvl="3" indent="-219075">
              <a:spcAft>
                <a:spcPts val="1000"/>
              </a:spcAft>
            </a:pPr>
            <a:r>
              <a:rPr lang="en-US" dirty="0"/>
              <a:t>At the Design Development phase, the committee reviewed the landscape plan </a:t>
            </a:r>
          </a:p>
          <a:p>
            <a:pPr marL="398463" lvl="3" indent="-219075">
              <a:spcAft>
                <a:spcPts val="1000"/>
              </a:spcAft>
            </a:pPr>
            <a:r>
              <a:rPr lang="en-US" dirty="0"/>
              <a:t>Committee made a motion to </a:t>
            </a:r>
            <a:r>
              <a:rPr lang="en-US" b="1" dirty="0"/>
              <a:t>approve</a:t>
            </a:r>
            <a:r>
              <a:rPr lang="en-US" dirty="0"/>
              <a:t> the project as presented</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93804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Since the previous committee review, a change has been made to..</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site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5152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Landscape Plan</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3000414" cy="3865563"/>
          </a:xfrm>
        </p:spPr>
        <p:txBody>
          <a:bodyPr/>
          <a:lstStyle/>
          <a:p>
            <a:pPr marL="228600" indent="-219075">
              <a:spcAft>
                <a:spcPts val="1000"/>
              </a:spcAft>
              <a:buFont typeface="Arial" panose="020B0604020202020204" pitchFamily="34" charset="0"/>
              <a:buChar char="•"/>
            </a:pPr>
            <a:r>
              <a:rPr lang="en-US" dirty="0"/>
              <a:t>Example: At their meeting on MM/DD/YY, the Lakes, Vegetation &amp; Landscaping Committee reviewed and approved the proposed landscape plan</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
        <p:nvSpPr>
          <p:cNvPr id="4" name="Text Placeholder 3">
            <a:extLst>
              <a:ext uri="{FF2B5EF4-FFF2-40B4-BE49-F238E27FC236}">
                <a16:creationId xmlns:a16="http://schemas.microsoft.com/office/drawing/2014/main" id="{3EC85B9F-189F-9725-0620-9C0873A8B917}"/>
              </a:ext>
            </a:extLst>
          </p:cNvPr>
          <p:cNvSpPr>
            <a:spLocks noGrp="1"/>
          </p:cNvSpPr>
          <p:nvPr>
            <p:ph type="body" sz="quarter" idx="20"/>
          </p:nvPr>
        </p:nvSpPr>
        <p:spPr>
          <a:xfrm>
            <a:off x="4592465" y="1498147"/>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show the landscape plan</a:t>
            </a:r>
            <a:endParaRPr lang="en-US" sz="1600" dirty="0"/>
          </a:p>
        </p:txBody>
      </p:sp>
    </p:spTree>
    <p:extLst>
      <p:ext uri="{BB962C8B-B14F-4D97-AF65-F5344CB8AC3E}">
        <p14:creationId xmlns:p14="http://schemas.microsoft.com/office/powerpoint/2010/main" val="177783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building will relate to neighboring buildings by..</a:t>
            </a:r>
          </a:p>
          <a:p>
            <a:pPr marL="228600" indent="-219075">
              <a:spcAft>
                <a:spcPts val="1000"/>
              </a:spcAft>
              <a:buFont typeface="Arial" panose="020B0604020202020204" pitchFamily="34" charset="0"/>
              <a:buChar char="•"/>
            </a:pPr>
            <a:r>
              <a:rPr lang="en-US" dirty="0"/>
              <a:t>Example: The PHB&amp;S committee was concerned that the character defining arched entryway would be impacted by the rehabilitation project, and the design team modified the design ensure it would be preserved.*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 building rendering</a:t>
            </a: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Provide more details about the building design, if needed.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additional building renderings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08277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1160</Words>
  <Application>Microsoft Office PowerPoint</Application>
  <PresentationFormat>Widescreen</PresentationFormat>
  <Paragraphs>107</Paragraphs>
  <Slides>9</Slides>
  <Notes>8</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9</vt:i4>
      </vt:variant>
    </vt:vector>
  </HeadingPairs>
  <TitlesOfParts>
    <vt:vector size="28"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40</cp:revision>
  <dcterms:created xsi:type="dcterms:W3CDTF">2024-01-25T19:02:55Z</dcterms:created>
  <dcterms:modified xsi:type="dcterms:W3CDTF">2024-04-02T11:59:44Z</dcterms:modified>
</cp:coreProperties>
</file>